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708" r:id="rId2"/>
    <p:sldId id="770" r:id="rId3"/>
    <p:sldId id="771" r:id="rId4"/>
    <p:sldId id="772" r:id="rId5"/>
    <p:sldId id="774" r:id="rId6"/>
    <p:sldId id="775" r:id="rId7"/>
    <p:sldId id="776" r:id="rId8"/>
    <p:sldId id="777" r:id="rId9"/>
    <p:sldId id="790" r:id="rId10"/>
    <p:sldId id="791" r:id="rId11"/>
    <p:sldId id="778" r:id="rId12"/>
    <p:sldId id="780" r:id="rId13"/>
    <p:sldId id="781" r:id="rId14"/>
    <p:sldId id="782" r:id="rId15"/>
    <p:sldId id="783" r:id="rId16"/>
    <p:sldId id="784" r:id="rId17"/>
    <p:sldId id="786" r:id="rId18"/>
    <p:sldId id="787" r:id="rId19"/>
    <p:sldId id="789" r:id="rId20"/>
    <p:sldId id="788" r:id="rId21"/>
    <p:sldId id="792" r:id="rId22"/>
    <p:sldId id="793" r:id="rId23"/>
    <p:sldId id="795" r:id="rId24"/>
    <p:sldId id="794" r:id="rId25"/>
  </p:sldIdLst>
  <p:sldSz cx="9144000" cy="6858000" type="screen4x3"/>
  <p:notesSz cx="7099300" cy="10234613"/>
  <p:custDataLst>
    <p:tags r:id="rId29"/>
  </p:custDataLst>
  <p:defaultTextStyle>
    <a:defPPr>
      <a:defRPr lang="zh-TW"/>
    </a:defPPr>
    <a:lvl1pPr algn="ctr" rtl="0" fontAlgn="base">
      <a:spcBef>
        <a:spcPct val="0"/>
      </a:spcBef>
      <a:spcAft>
        <a:spcPct val="0"/>
      </a:spcAft>
      <a:defRPr kumimoji="1" sz="2400" kern="1200">
        <a:solidFill>
          <a:srgbClr val="0000CC"/>
        </a:solidFill>
        <a:latin typeface="Verdana" pitchFamily="34" charset="0"/>
        <a:ea typeface="文鼎粗圓" pitchFamily="49" charset="-120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umimoji="1" sz="2400" kern="1200">
        <a:solidFill>
          <a:srgbClr val="0000CC"/>
        </a:solidFill>
        <a:latin typeface="Verdana" pitchFamily="34" charset="0"/>
        <a:ea typeface="文鼎粗圓" pitchFamily="49" charset="-120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umimoji="1" sz="2400" kern="1200">
        <a:solidFill>
          <a:srgbClr val="0000CC"/>
        </a:solidFill>
        <a:latin typeface="Verdana" pitchFamily="34" charset="0"/>
        <a:ea typeface="文鼎粗圓" pitchFamily="49" charset="-120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umimoji="1" sz="2400" kern="1200">
        <a:solidFill>
          <a:srgbClr val="0000CC"/>
        </a:solidFill>
        <a:latin typeface="Verdana" pitchFamily="34" charset="0"/>
        <a:ea typeface="文鼎粗圓" pitchFamily="49" charset="-120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umimoji="1" sz="2400" kern="1200">
        <a:solidFill>
          <a:srgbClr val="0000CC"/>
        </a:solidFill>
        <a:latin typeface="Verdana" pitchFamily="34" charset="0"/>
        <a:ea typeface="文鼎粗圓" pitchFamily="49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rgbClr val="0000CC"/>
        </a:solidFill>
        <a:latin typeface="Verdana" pitchFamily="34" charset="0"/>
        <a:ea typeface="文鼎粗圓" pitchFamily="49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rgbClr val="0000CC"/>
        </a:solidFill>
        <a:latin typeface="Verdana" pitchFamily="34" charset="0"/>
        <a:ea typeface="文鼎粗圓" pitchFamily="49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rgbClr val="0000CC"/>
        </a:solidFill>
        <a:latin typeface="Verdana" pitchFamily="34" charset="0"/>
        <a:ea typeface="文鼎粗圓" pitchFamily="49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rgbClr val="0000CC"/>
        </a:solidFill>
        <a:latin typeface="Verdana" pitchFamily="34" charset="0"/>
        <a:ea typeface="文鼎粗圓" pitchFamily="49" charset="-120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99"/>
    <a:srgbClr val="FF0000"/>
    <a:srgbClr val="66FF66"/>
    <a:srgbClr val="FFFFCC"/>
    <a:srgbClr val="CCFF99"/>
    <a:srgbClr val="800000"/>
    <a:srgbClr val="FF99FF"/>
    <a:srgbClr val="00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7" autoAdjust="0"/>
    <p:restoredTop sz="94634" autoAdjust="0"/>
  </p:normalViewPr>
  <p:slideViewPr>
    <p:cSldViewPr snapToObjects="1">
      <p:cViewPr>
        <p:scale>
          <a:sx n="103" d="100"/>
          <a:sy n="103" d="100"/>
        </p:scale>
        <p:origin x="-140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0"/>
    </p:cViewPr>
  </p:sorterViewPr>
  <p:notesViewPr>
    <p:cSldViewPr snapToObjects="1">
      <p:cViewPr varScale="1">
        <p:scale>
          <a:sx n="63" d="100"/>
          <a:sy n="63" d="100"/>
        </p:scale>
        <p:origin x="-2070" y="-90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9" Type="http://schemas.openxmlformats.org/officeDocument/2006/relationships/slide" Target="slides/slide9.xml"/><Relationship Id="rId20" Type="http://schemas.openxmlformats.org/officeDocument/2006/relationships/slide" Target="slides/slide20.xml"/><Relationship Id="rId21" Type="http://schemas.openxmlformats.org/officeDocument/2006/relationships/slide" Target="slides/slide21.xml"/><Relationship Id="rId22" Type="http://schemas.openxmlformats.org/officeDocument/2006/relationships/slide" Target="slides/slide22.xml"/><Relationship Id="rId23" Type="http://schemas.openxmlformats.org/officeDocument/2006/relationships/slide" Target="slides/slide23.xml"/><Relationship Id="rId24" Type="http://schemas.openxmlformats.org/officeDocument/2006/relationships/slide" Target="slides/slide24.xml"/><Relationship Id="rId10" Type="http://schemas.openxmlformats.org/officeDocument/2006/relationships/slide" Target="slides/slide10.xml"/><Relationship Id="rId11" Type="http://schemas.openxmlformats.org/officeDocument/2006/relationships/slide" Target="slides/slide11.xml"/><Relationship Id="rId12" Type="http://schemas.openxmlformats.org/officeDocument/2006/relationships/slide" Target="slides/slide12.xml"/><Relationship Id="rId13" Type="http://schemas.openxmlformats.org/officeDocument/2006/relationships/slide" Target="slides/slide13.xml"/><Relationship Id="rId14" Type="http://schemas.openxmlformats.org/officeDocument/2006/relationships/slide" Target="slides/slide14.xml"/><Relationship Id="rId15" Type="http://schemas.openxmlformats.org/officeDocument/2006/relationships/slide" Target="slides/slide15.xml"/><Relationship Id="rId16" Type="http://schemas.openxmlformats.org/officeDocument/2006/relationships/slide" Target="slides/slide16.xml"/><Relationship Id="rId17" Type="http://schemas.openxmlformats.org/officeDocument/2006/relationships/slide" Target="slides/slide17.xml"/><Relationship Id="rId18" Type="http://schemas.openxmlformats.org/officeDocument/2006/relationships/slide" Target="slides/slide18.xml"/><Relationship Id="rId19" Type="http://schemas.openxmlformats.org/officeDocument/2006/relationships/slide" Target="slides/slide19.xml"/><Relationship Id="rId1" Type="http://schemas.openxmlformats.org/officeDocument/2006/relationships/slide" Target="slides/slide1.xml"/><Relationship Id="rId2" Type="http://schemas.openxmlformats.org/officeDocument/2006/relationships/slide" Target="slides/slide2.xml"/><Relationship Id="rId3" Type="http://schemas.openxmlformats.org/officeDocument/2006/relationships/slide" Target="slides/slide3.xml"/><Relationship Id="rId4" Type="http://schemas.openxmlformats.org/officeDocument/2006/relationships/slide" Target="slides/slide4.xml"/><Relationship Id="rId5" Type="http://schemas.openxmlformats.org/officeDocument/2006/relationships/slide" Target="slides/slide5.xml"/><Relationship Id="rId6" Type="http://schemas.openxmlformats.org/officeDocument/2006/relationships/slide" Target="slides/slide6.xml"/><Relationship Id="rId7" Type="http://schemas.openxmlformats.org/officeDocument/2006/relationships/slide" Target="slides/slide7.xml"/><Relationship Id="rId8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45" tIns="47372" rIns="94745" bIns="47372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232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45" tIns="47372" rIns="94745" bIns="47372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232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45" tIns="47372" rIns="94745" bIns="47372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2232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45" tIns="47372" rIns="94745" bIns="47372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fld id="{1C36CFF4-3AD0-472A-9141-44DF8EA31C17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927101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45" tIns="47372" rIns="94745" bIns="47372" numCol="1" anchor="t" anchorCtr="0" compatLnSpc="1">
            <a:prstTxWarp prst="textNoShape">
              <a:avLst/>
            </a:prstTxWarp>
          </a:bodyPr>
          <a:lstStyle>
            <a:lvl1pPr algn="l" defTabSz="947738">
              <a:defRPr sz="13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45" tIns="47372" rIns="94745" bIns="47372" numCol="1" anchor="t" anchorCtr="0" compatLnSpc="1">
            <a:prstTxWarp prst="textNoShape">
              <a:avLst/>
            </a:prstTxWarp>
          </a:bodyPr>
          <a:lstStyle>
            <a:lvl1pPr algn="r" defTabSz="947738">
              <a:defRPr sz="13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6763"/>
            <a:ext cx="5122862" cy="384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4563" y="4859338"/>
            <a:ext cx="5210175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45" tIns="47372" rIns="94745" bIns="473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按一下以編輯母片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45" tIns="47372" rIns="94745" bIns="47372" numCol="1" anchor="b" anchorCtr="0" compatLnSpc="1">
            <a:prstTxWarp prst="textNoShape">
              <a:avLst/>
            </a:prstTxWarp>
          </a:bodyPr>
          <a:lstStyle>
            <a:lvl1pPr algn="l" defTabSz="947738">
              <a:defRPr sz="13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endParaRPr lang="en-US" altLang="zh-TW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4745" tIns="47372" rIns="94745" bIns="47372" numCol="1" anchor="b" anchorCtr="0" compatLnSpc="1">
            <a:prstTxWarp prst="textNoShape">
              <a:avLst/>
            </a:prstTxWarp>
          </a:bodyPr>
          <a:lstStyle>
            <a:lvl1pPr algn="r" defTabSz="947738">
              <a:defRPr sz="1300">
                <a:solidFill>
                  <a:schemeClr val="tx1"/>
                </a:solidFill>
                <a:latin typeface="Times New Roman" pitchFamily="18" charset="0"/>
                <a:ea typeface="新細明體" pitchFamily="18" charset="-120"/>
              </a:defRPr>
            </a:lvl1pPr>
          </a:lstStyle>
          <a:p>
            <a:fld id="{8A2638BD-83DA-49A8-AA56-5141E972E2F4}" type="slidenum">
              <a:rPr lang="en-US" altLang="zh-TW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0914641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10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11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12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13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14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15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16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17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18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19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2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20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21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22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23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24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3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4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5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6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7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8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7D6EAC-719D-425A-A556-7BB57CADB8DF}" type="slidenum">
              <a:rPr lang="en-US" altLang="zh-TW"/>
              <a:pPr/>
              <a:t>9</a:t>
            </a:fld>
            <a:endParaRPr lang="en-US" altLang="zh-TW"/>
          </a:p>
        </p:txBody>
      </p:sp>
      <p:sp>
        <p:nvSpPr>
          <p:cNvPr id="1394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46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zh-TW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950960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576087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3101885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標題，文字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圖表版面配置區 3"/>
          <p:cNvSpPr>
            <a:spLocks noGrp="1"/>
          </p:cNvSpPr>
          <p:nvPr>
            <p:ph type="chart"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58764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141713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82350004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080477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8602264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837652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970614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287552509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3908090612"/>
      </p:ext>
    </p:extLst>
  </p:cSld>
  <p:clrMapOvr>
    <a:masterClrMapping/>
  </p:clrMapOvr>
  <p:transition xmlns:p14="http://schemas.microsoft.com/office/powerpoint/2010/main">
    <p:fade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2pPr>
      <a:lvl3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3pPr>
      <a:lvl4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4pPr>
      <a:lvl5pPr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66" name="Text Box 2"/>
          <p:cNvSpPr txBox="1">
            <a:spLocks noChangeArrowheads="1"/>
          </p:cNvSpPr>
          <p:nvPr/>
        </p:nvSpPr>
        <p:spPr bwMode="auto">
          <a:xfrm>
            <a:off x="3059832" y="4221088"/>
            <a:ext cx="4605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2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TW" altLang="en-US" dirty="0" smtClean="0">
                <a:solidFill>
                  <a:srgbClr val="990000"/>
                </a:solidFill>
                <a:latin typeface="Times New Roman" pitchFamily="18" charset="0"/>
                <a:ea typeface="華康行楷體W5(P)" pitchFamily="66" charset="-120"/>
              </a:rPr>
              <a:t>日期</a:t>
            </a:r>
            <a:r>
              <a:rPr lang="zh-TW" altLang="en-US" dirty="0" smtClean="0">
                <a:solidFill>
                  <a:srgbClr val="800000"/>
                </a:solidFill>
                <a:latin typeface="Times New Roman" pitchFamily="18" charset="0"/>
              </a:rPr>
              <a:t>：</a:t>
            </a:r>
            <a:r>
              <a:rPr lang="en-US" altLang="zh-TW" dirty="0" smtClean="0">
                <a:solidFill>
                  <a:srgbClr val="800000"/>
                </a:solidFill>
                <a:latin typeface="Times New Roman" pitchFamily="18" charset="0"/>
              </a:rPr>
              <a:t>2018/04/01      </a:t>
            </a:r>
            <a:endParaRPr lang="en-US" altLang="zh-TW" dirty="0">
              <a:solidFill>
                <a:srgbClr val="800000"/>
              </a:solidFill>
              <a:latin typeface="Times New Roman" pitchFamily="18" charset="0"/>
            </a:endParaRPr>
          </a:p>
        </p:txBody>
      </p:sp>
      <p:grpSp>
        <p:nvGrpSpPr>
          <p:cNvPr id="1393668" name="Group 4"/>
          <p:cNvGrpSpPr>
            <a:grpSpLocks/>
          </p:cNvGrpSpPr>
          <p:nvPr/>
        </p:nvGrpSpPr>
        <p:grpSpPr bwMode="auto">
          <a:xfrm>
            <a:off x="2411760" y="1701552"/>
            <a:ext cx="4783137" cy="1295400"/>
            <a:chOff x="976" y="1616"/>
            <a:chExt cx="3013" cy="816"/>
          </a:xfrm>
        </p:grpSpPr>
        <p:sp>
          <p:nvSpPr>
            <p:cNvPr id="1393669" name="Oval 5"/>
            <p:cNvSpPr>
              <a:spLocks noChangeArrowheads="1"/>
            </p:cNvSpPr>
            <p:nvPr/>
          </p:nvSpPr>
          <p:spPr bwMode="auto">
            <a:xfrm>
              <a:off x="3379" y="1617"/>
              <a:ext cx="610" cy="815"/>
            </a:xfrm>
            <a:prstGeom prst="ellipse">
              <a:avLst/>
            </a:prstGeom>
            <a:solidFill>
              <a:srgbClr val="FFFFFF"/>
            </a:solidFill>
            <a:ln w="9525">
              <a:pattFill prst="zigZag">
                <a:fgClr>
                  <a:srgbClr val="99000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zh-TW" sz="1800">
                <a:solidFill>
                  <a:srgbClr val="99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93670" name="Oval 6"/>
            <p:cNvSpPr>
              <a:spLocks noChangeArrowheads="1"/>
            </p:cNvSpPr>
            <p:nvPr/>
          </p:nvSpPr>
          <p:spPr bwMode="auto">
            <a:xfrm>
              <a:off x="3016" y="1617"/>
              <a:ext cx="610" cy="815"/>
            </a:xfrm>
            <a:prstGeom prst="ellipse">
              <a:avLst/>
            </a:prstGeom>
            <a:solidFill>
              <a:srgbClr val="FFFFFF"/>
            </a:solidFill>
            <a:ln w="9525">
              <a:pattFill prst="zigZag">
                <a:fgClr>
                  <a:srgbClr val="99000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zh-TW" sz="1800">
                <a:solidFill>
                  <a:srgbClr val="99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93671" name="Oval 7"/>
            <p:cNvSpPr>
              <a:spLocks noChangeArrowheads="1"/>
            </p:cNvSpPr>
            <p:nvPr/>
          </p:nvSpPr>
          <p:spPr bwMode="auto">
            <a:xfrm>
              <a:off x="2708" y="1617"/>
              <a:ext cx="610" cy="815"/>
            </a:xfrm>
            <a:prstGeom prst="ellipse">
              <a:avLst/>
            </a:prstGeom>
            <a:solidFill>
              <a:srgbClr val="FFFFFF"/>
            </a:solidFill>
            <a:ln w="9525">
              <a:pattFill prst="zigZag">
                <a:fgClr>
                  <a:srgbClr val="99000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zh-TW" sz="1800">
                <a:solidFill>
                  <a:srgbClr val="99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93672" name="Oval 8"/>
            <p:cNvSpPr>
              <a:spLocks noChangeArrowheads="1"/>
            </p:cNvSpPr>
            <p:nvPr/>
          </p:nvSpPr>
          <p:spPr bwMode="auto">
            <a:xfrm>
              <a:off x="2360" y="1617"/>
              <a:ext cx="610" cy="815"/>
            </a:xfrm>
            <a:prstGeom prst="ellipse">
              <a:avLst/>
            </a:prstGeom>
            <a:solidFill>
              <a:srgbClr val="FFFFFF"/>
            </a:solidFill>
            <a:ln w="9525">
              <a:pattFill prst="zigZag">
                <a:fgClr>
                  <a:srgbClr val="99000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zh-TW" sz="1800">
                <a:solidFill>
                  <a:srgbClr val="99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93673" name="Oval 9"/>
            <p:cNvSpPr>
              <a:spLocks noChangeArrowheads="1"/>
            </p:cNvSpPr>
            <p:nvPr/>
          </p:nvSpPr>
          <p:spPr bwMode="auto">
            <a:xfrm>
              <a:off x="1544" y="1616"/>
              <a:ext cx="610" cy="815"/>
            </a:xfrm>
            <a:prstGeom prst="ellipse">
              <a:avLst/>
            </a:prstGeom>
            <a:noFill/>
            <a:ln w="9525">
              <a:pattFill prst="zigZag">
                <a:fgClr>
                  <a:srgbClr val="990000"/>
                </a:fgClr>
                <a:bgClr>
                  <a:srgbClr val="FFFFFF"/>
                </a:bgClr>
              </a:patt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TW" altLang="zh-TW" sz="1800">
                <a:solidFill>
                  <a:srgbClr val="990000"/>
                </a:solidFill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93674" name="Rectangle 10"/>
            <p:cNvSpPr>
              <a:spLocks noChangeArrowheads="1"/>
            </p:cNvSpPr>
            <p:nvPr/>
          </p:nvSpPr>
          <p:spPr bwMode="auto">
            <a:xfrm>
              <a:off x="976" y="1750"/>
              <a:ext cx="2993" cy="4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TW" altLang="en-US" sz="4000" b="1" dirty="0">
                  <a:solidFill>
                    <a:srgbClr val="990000"/>
                  </a:solidFill>
                  <a:latin typeface="華康儷中黑" pitchFamily="49" charset="-120"/>
                  <a:ea typeface="華康儷中黑" pitchFamily="49" charset="-120"/>
                </a:rPr>
                <a:t>微观经济学</a:t>
              </a:r>
              <a:endParaRPr lang="zh-TW" altLang="en-US" sz="3200" b="1" dirty="0">
                <a:solidFill>
                  <a:srgbClr val="990000"/>
                </a:solidFill>
                <a:latin typeface="華康儷中黑" pitchFamily="49" charset="-120"/>
                <a:ea typeface="華康儷中黑" pitchFamily="49" charset="-120"/>
              </a:endParaRPr>
            </a:p>
          </p:txBody>
        </p:sp>
      </p:grpSp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1393676" name="Text Box 12"/>
          <p:cNvSpPr txBox="1">
            <a:spLocks noChangeArrowheads="1"/>
          </p:cNvSpPr>
          <p:nvPr/>
        </p:nvSpPr>
        <p:spPr bwMode="auto">
          <a:xfrm>
            <a:off x="3063007" y="3429000"/>
            <a:ext cx="4605337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>
                    <a:alpha val="62000"/>
                  </a:schemeClr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/>
            <a:r>
              <a:rPr lang="zh-TW" altLang="en-US" dirty="0">
                <a:solidFill>
                  <a:srgbClr val="990000"/>
                </a:solidFill>
                <a:latin typeface="Times New Roman" pitchFamily="18" charset="0"/>
                <a:ea typeface="華康行楷體W5(P)" pitchFamily="66" charset="-120"/>
              </a:rPr>
              <a:t>教師：楊永列</a:t>
            </a:r>
          </a:p>
          <a:p>
            <a:pPr algn="l"/>
            <a:r>
              <a:rPr lang="en-US" altLang="zh-TW" dirty="0">
                <a:solidFill>
                  <a:srgbClr val="990000"/>
                </a:solidFill>
                <a:latin typeface="Times New Roman" pitchFamily="18" charset="0"/>
                <a:ea typeface="華康行楷體W5(P)" pitchFamily="66" charset="-120"/>
              </a:rPr>
              <a:t>Email: lyang@mail.ltu.edu.tw</a:t>
            </a:r>
            <a:r>
              <a:rPr lang="en-US" altLang="zh-TW" sz="2000" dirty="0">
                <a:solidFill>
                  <a:srgbClr val="333333"/>
                </a:solidFill>
                <a:latin typeface="Times New Roman" pitchFamily="18" charset="0"/>
                <a:ea typeface="標楷體" pitchFamily="65" charset="-120"/>
              </a:rPr>
              <a:t>      </a:t>
            </a:r>
          </a:p>
        </p:txBody>
      </p:sp>
    </p:spTree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500"/>
                                        <p:tgtEl>
                                          <p:spTgt spid="139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0.19688 -0.33611 " pathEditMode="relative" ptsTypes="AA">
                                      <p:cBhvr>
                                        <p:cTn id="19" dur="2000" fill="hold"/>
                                        <p:tgtEl>
                                          <p:spTgt spid="13936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936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936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9367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93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66" grpId="0"/>
      <p:bldP spid="1393675" grpId="0"/>
      <p:bldP spid="139367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552" y="1046800"/>
            <a:ext cx="626469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二、計數效用：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Marshall </a:t>
            </a:r>
            <a:r>
              <a:rPr lang="en-US" altLang="zh-TW" sz="3600" baseline="30000" dirty="0" err="1" smtClean="0">
                <a:solidFill>
                  <a:srgbClr val="800000"/>
                </a:solidFill>
                <a:latin typeface="+mn-lt"/>
              </a:rPr>
              <a:t>Walras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Jevons</a:t>
            </a:r>
            <a:r>
              <a:rPr lang="en-US" altLang="zh-TW" sz="36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3" name="圖片 2" descr="螢幕快照 2018-04-02 上午9.46.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9" y="1844824"/>
            <a:ext cx="8522521" cy="372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4923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三、序列效用：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（一）無差異曲線：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1 上午12.11.2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62353"/>
            <a:ext cx="9144000" cy="2222214"/>
          </a:xfrm>
          <a:prstGeom prst="rect">
            <a:avLst/>
          </a:prstGeom>
        </p:spPr>
      </p:pic>
      <p:pic>
        <p:nvPicPr>
          <p:cNvPr id="3" name="圖片 2" descr="螢幕快照 2018-04-01 上午12.12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54" y="3501008"/>
            <a:ext cx="8912879" cy="321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5305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（一）無差異曲線：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4" name="圖片 3" descr="螢幕快照 2018-04-01 上午12.14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87932"/>
            <a:ext cx="9144000" cy="347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36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（一）無差異曲線：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1 上午12.15.3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" y="1662353"/>
            <a:ext cx="9144000" cy="4801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36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（一）無差異曲線：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1 上午12.17.0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" y="1772816"/>
            <a:ext cx="9144000" cy="429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3602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（二）預算線：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1 上午12.18.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76" y="1662353"/>
            <a:ext cx="8805083" cy="474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32947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（二）預算線：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3" name="圖片 2" descr="螢幕快照 2018-04-01 上午12.20.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6114"/>
            <a:ext cx="9144000" cy="371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1194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（三）消費者均衡：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1 上午12.22.3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642561"/>
            <a:ext cx="6484824" cy="523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14540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（三）消費者均衡：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3" name="圖片 2" descr="螢幕快照 2018-04-01 上午12.25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2816"/>
            <a:ext cx="8712968" cy="37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7889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43808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（三）消費者均衡：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1 上午12.29.4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8" y="1691951"/>
            <a:ext cx="8797652" cy="444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78726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95736" y="1628800"/>
            <a:ext cx="53285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zh-TW" altLang="en-US" sz="3600" b="1" dirty="0" smtClean="0">
                <a:solidFill>
                  <a:srgbClr val="990000"/>
                </a:solidFill>
                <a:latin typeface="+mn-ea"/>
                <a:ea typeface="+mn-ea"/>
              </a:rPr>
              <a:t>第三章：效用論</a:t>
            </a:r>
            <a:r>
              <a:rPr lang="en-US" altLang="zh-TW" sz="3600" b="1" dirty="0" smtClean="0">
                <a:solidFill>
                  <a:srgbClr val="990000"/>
                </a:solidFill>
                <a:latin typeface="+mn-ea"/>
                <a:ea typeface="+mn-ea"/>
              </a:rPr>
              <a:t> </a:t>
            </a:r>
            <a:r>
              <a:rPr lang="en-US" altLang="zh-TW" sz="3600" b="1" dirty="0" err="1" smtClean="0">
                <a:solidFill>
                  <a:srgbClr val="990000"/>
                </a:solidFill>
                <a:latin typeface="+mn-ea"/>
                <a:ea typeface="+mn-ea"/>
              </a:rPr>
              <a:t>Utiliy</a:t>
            </a:r>
            <a:endParaRPr lang="zh-TW" altLang="en-US" sz="3600" b="1" dirty="0" smtClean="0">
              <a:solidFill>
                <a:srgbClr val="99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67309624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0520" y="1844824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（四）消費者需求曲線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1 上午12.27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018151"/>
            <a:ext cx="4536504" cy="573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540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0520" y="1662353"/>
            <a:ext cx="393860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（五）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Engel</a:t>
            </a:r>
            <a:r>
              <a:rPr lang="en-US" altLang="zh-TW" sz="36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曲線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4" name="圖片 3" descr="螢幕快照 2018-04-02 上午9.57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0" y="2539516"/>
            <a:ext cx="8532440" cy="40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67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0520" y="1662353"/>
            <a:ext cx="3938602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（五）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Engel</a:t>
            </a:r>
            <a:r>
              <a:rPr lang="en-US" altLang="zh-TW" sz="36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曲線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2 上午10.00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7" y="2555885"/>
            <a:ext cx="8685873" cy="379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423803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0520" y="1662353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（六）習題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2 下午2.08.2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77906"/>
            <a:ext cx="7632848" cy="4350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827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三、</a:t>
            </a:r>
            <a:r>
              <a:rPr lang="zh-TW" altLang="en-US" sz="3600" baseline="30000" dirty="0">
                <a:solidFill>
                  <a:srgbClr val="800000"/>
                </a:solidFill>
              </a:rPr>
              <a:t>序列</a:t>
            </a: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0520" y="1662353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（六）習題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3" name="圖片 2" descr="螢幕快照 2018-04-02 上午10.03.3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91243"/>
            <a:ext cx="9144000" cy="191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06828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一、效用概論：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3-31 下午11.52.3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00981"/>
            <a:ext cx="8424936" cy="372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4013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二、計數效用：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4" name="圖片 3" descr="螢幕快照 2018-03-31 下午11.57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04" y="1662353"/>
            <a:ext cx="9144000" cy="456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698295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二、計數效用：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3-31 下午11.57.5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18" y="1662353"/>
            <a:ext cx="8383330" cy="413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068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二、計數效用：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3-31 下午11.58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078793"/>
            <a:ext cx="4824536" cy="5779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068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二、計數效用：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1 上午12.00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552382"/>
            <a:ext cx="7884368" cy="531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306876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二、計數效用：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4" name="圖片 3" descr="螢幕快照 2018-04-01 上午12.03.5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62353"/>
            <a:ext cx="7740352" cy="495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643592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675" name="Text Box 11"/>
          <p:cNvSpPr txBox="1">
            <a:spLocks noChangeArrowheads="1"/>
          </p:cNvSpPr>
          <p:nvPr/>
        </p:nvSpPr>
        <p:spPr bwMode="auto">
          <a:xfrm>
            <a:off x="2699792" y="128420"/>
            <a:ext cx="6192688" cy="58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FFCC0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0" lang="zh-TW" altLang="en-US" sz="3200" b="1" dirty="0">
                <a:solidFill>
                  <a:srgbClr val="990000"/>
                </a:solidFill>
                <a:latin typeface="+mj-ea"/>
                <a:ea typeface="+mj-ea"/>
              </a:rPr>
              <a:t>微观经济学三明讲座</a:t>
            </a:r>
            <a:r>
              <a:rPr kumimoji="0" lang="zh-TW" altLang="en-US" sz="3200" b="1" dirty="0" smtClean="0">
                <a:solidFill>
                  <a:srgbClr val="990000"/>
                </a:solidFill>
                <a:latin typeface="+mj-ea"/>
                <a:ea typeface="+mj-ea"/>
              </a:rPr>
              <a:t>－</a:t>
            </a:r>
            <a:r>
              <a:rPr kumimoji="0" lang="en-US" altLang="zh-TW" sz="3200" b="1" dirty="0" smtClean="0">
                <a:solidFill>
                  <a:srgbClr val="990000"/>
                </a:solidFill>
                <a:latin typeface="+mj-ea"/>
                <a:ea typeface="+mj-ea"/>
              </a:rPr>
              <a:t>CH03</a:t>
            </a:r>
            <a:endParaRPr kumimoji="0" lang="en-US" altLang="zh-TW" sz="3200" b="1" dirty="0">
              <a:solidFill>
                <a:srgbClr val="990000"/>
              </a:solidFill>
              <a:latin typeface="+mj-ea"/>
              <a:ea typeface="+mj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419872" y="1354577"/>
            <a:ext cx="4104456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r>
              <a:rPr lang="en-US" altLang="zh-TW" sz="3600" baseline="30000" dirty="0" smtClean="0">
                <a:solidFill>
                  <a:srgbClr val="800000"/>
                </a:solidFill>
                <a:latin typeface="+mn-lt"/>
              </a:rPr>
              <a:t> 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51520" y="1046800"/>
            <a:ext cx="3938602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zh-TW" altLang="en-US" sz="3600" baseline="30000" dirty="0" smtClean="0">
                <a:solidFill>
                  <a:srgbClr val="800000"/>
                </a:solidFill>
                <a:latin typeface="+mn-lt"/>
              </a:rPr>
              <a:t>二、計數效用：</a:t>
            </a:r>
            <a:endParaRPr lang="zh-TW" altLang="en-US" sz="3600" dirty="0">
              <a:solidFill>
                <a:srgbClr val="800000"/>
              </a:solidFill>
              <a:latin typeface="+mn-lt"/>
            </a:endParaRPr>
          </a:p>
        </p:txBody>
      </p:sp>
      <p:pic>
        <p:nvPicPr>
          <p:cNvPr id="2" name="圖片 1" descr="螢幕快照 2018-04-02 上午9.40.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81" y="1780126"/>
            <a:ext cx="8640960" cy="27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91429"/>
      </p:ext>
    </p:extLst>
  </p:cSld>
  <p:clrMapOvr>
    <a:masterClrMapping/>
  </p:clrMapOvr>
  <p:transition xmlns:p14="http://schemas.microsoft.com/office/powerpoint/2010/main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9367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93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367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dd7e7d3d6d367a98aebb4f082c02b4eeaade7fb"/>
</p:tagLst>
</file>

<file path=ppt/theme/theme1.xml><?xml version="1.0" encoding="utf-8"?>
<a:theme xmlns:a="http://schemas.openxmlformats.org/drawingml/2006/main" name="預設簡報設計">
  <a:themeElements>
    <a:clrScheme name="預設簡報設計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預設簡報設計">
      <a:majorFont>
        <a:latin typeface="Times New Roman"/>
        <a:ea typeface="新細明體"/>
        <a:cs typeface=""/>
      </a:majorFont>
      <a:minorFont>
        <a:latin typeface="Times New Roman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rgbClr val="0000CC"/>
            </a:solidFill>
            <a:effectLst/>
            <a:latin typeface="Verdana" pitchFamily="34" charset="0"/>
            <a:ea typeface="文鼎粗圓" pitchFamily="49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2400" b="0" i="0" u="none" strike="noStrike" cap="none" normalizeH="0" baseline="0" smtClean="0">
            <a:ln>
              <a:noFill/>
            </a:ln>
            <a:solidFill>
              <a:srgbClr val="0000CC"/>
            </a:solidFill>
            <a:effectLst/>
            <a:latin typeface="Verdana" pitchFamily="34" charset="0"/>
            <a:ea typeface="文鼎粗圓" pitchFamily="49" charset="-120"/>
          </a:defRPr>
        </a:defPPr>
      </a:lstStyle>
    </a:lnDef>
  </a:objectDefaults>
  <a:extraClrSchemeLst>
    <a:extraClrScheme>
      <a:clrScheme name="預設簡報設計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預設簡報設計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預設簡報設計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Files\Office3D\簡報通2\TEMPLATE\通訊-04.pot</Template>
  <TotalTime>19357</TotalTime>
  <Words>335</Words>
  <Application>Microsoft Macintosh PowerPoint</Application>
  <PresentationFormat>如螢幕大小 (4:3)</PresentationFormat>
  <Paragraphs>111</Paragraphs>
  <Slides>24</Slides>
  <Notes>24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25" baseType="lpstr">
      <vt:lpstr>預設簡報設計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Yang Steven</cp:lastModifiedBy>
  <cp:revision>1688</cp:revision>
  <cp:lastPrinted>2015-05-30T06:05:23Z</cp:lastPrinted>
  <dcterms:created xsi:type="dcterms:W3CDTF">1999-12-02T03:45:49Z</dcterms:created>
  <dcterms:modified xsi:type="dcterms:W3CDTF">2018-04-02T06:09:13Z</dcterms:modified>
</cp:coreProperties>
</file>